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Barlow Bold" panose="00000800000000000000" pitchFamily="2" charset="0"/>
      <p:bold r:id="rId14"/>
    </p:embeddedFont>
    <p:embeddedFont>
      <p:font typeface="Calibri" panose="020F0502020204030204" pitchFamily="34" charset="0"/>
      <p:regular r:id="rId15"/>
      <p:bold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11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954060"/>
            <a:ext cx="736425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Pharmaceutical Sales Course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99168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course prepares you for a successful career in pharmaceutical sales.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92883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essential skills, industry insights, and sales techniques to excel.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E4E1C-E705-417B-9C57-4A9E2D55E7D4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361" y="470892"/>
            <a:ext cx="4861560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Perceptions of Sales 20-30 Years Ago</a:t>
            </a:r>
            <a:endParaRPr lang="en-US" sz="2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61" y="1004054"/>
            <a:ext cx="2783086" cy="17199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382447" y="1004054"/>
            <a:ext cx="1064859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361" y="2946678"/>
            <a:ext cx="2783086" cy="17199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3382447" y="2946678"/>
            <a:ext cx="1064859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361" y="4889302"/>
            <a:ext cx="2783086" cy="17199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82447" y="4889302"/>
            <a:ext cx="10648593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9" name="Shape 4"/>
          <p:cNvSpPr/>
          <p:nvPr/>
        </p:nvSpPr>
        <p:spPr>
          <a:xfrm>
            <a:off x="599361" y="6734413"/>
            <a:ext cx="250388" cy="250388"/>
          </a:xfrm>
          <a:prstGeom prst="roundRect">
            <a:avLst>
              <a:gd name="adj" fmla="val 6669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961073" y="6772632"/>
            <a:ext cx="1464707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Obtrusive</a:t>
            </a:r>
            <a:endParaRPr lang="en-US" sz="1150" dirty="0"/>
          </a:p>
        </p:txBody>
      </p:sp>
      <p:sp>
        <p:nvSpPr>
          <p:cNvPr id="11" name="Shape 6"/>
          <p:cNvSpPr/>
          <p:nvPr/>
        </p:nvSpPr>
        <p:spPr>
          <a:xfrm>
            <a:off x="7384733" y="6734413"/>
            <a:ext cx="250388" cy="250388"/>
          </a:xfrm>
          <a:prstGeom prst="roundRect">
            <a:avLst>
              <a:gd name="adj" fmla="val 6669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746444" y="6772632"/>
            <a:ext cx="1464707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Parasitic</a:t>
            </a:r>
            <a:endParaRPr lang="en-US" sz="1150" dirty="0"/>
          </a:p>
        </p:txBody>
      </p:sp>
      <p:sp>
        <p:nvSpPr>
          <p:cNvPr id="13" name="Shape 8"/>
          <p:cNvSpPr/>
          <p:nvPr/>
        </p:nvSpPr>
        <p:spPr>
          <a:xfrm>
            <a:off x="599361" y="7207448"/>
            <a:ext cx="250388" cy="250388"/>
          </a:xfrm>
          <a:prstGeom prst="roundRect">
            <a:avLst>
              <a:gd name="adj" fmla="val 6669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961073" y="7245668"/>
            <a:ext cx="1464707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Sleazy and Non-Moral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7384733" y="7207448"/>
            <a:ext cx="250388" cy="250388"/>
          </a:xfrm>
          <a:prstGeom prst="roundRect">
            <a:avLst>
              <a:gd name="adj" fmla="val 6669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746444" y="7245668"/>
            <a:ext cx="1464707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Pushy</a:t>
            </a:r>
            <a:endParaRPr lang="en-US" sz="1150" dirty="0"/>
          </a:p>
        </p:txBody>
      </p:sp>
      <p:sp>
        <p:nvSpPr>
          <p:cNvPr id="17" name="Text 12"/>
          <p:cNvSpPr/>
          <p:nvPr/>
        </p:nvSpPr>
        <p:spPr>
          <a:xfrm>
            <a:off x="599361" y="7582972"/>
            <a:ext cx="13431679" cy="178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outdated views highlight the need to evolve pharmaceutical sales approaches.</a:t>
            </a:r>
            <a:endParaRPr lang="en-US" sz="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1F7B9E-9E2C-4A62-A22E-5DF216B69E45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 animBg="1"/>
      <p:bldP spid="14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49993"/>
            <a:ext cx="100919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Modern Pharmaceutical Sales: The Shift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104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Old Sales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67700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imbalance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09944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Single call close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2187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product features</a:t>
            </a:r>
          </a:p>
        </p:txBody>
      </p:sp>
      <p:sp>
        <p:nvSpPr>
          <p:cNvPr id="7" name="Text 5"/>
          <p:cNvSpPr/>
          <p:nvPr/>
        </p:nvSpPr>
        <p:spPr>
          <a:xfrm>
            <a:off x="758309" y="494430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Manipulation tactics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36674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Lower complexity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3104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 Sales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87139" y="367700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Information parity and asymmetry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409944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meetings—6 to 8 calls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452187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on relationship and trust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7139" y="494430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Educate and influence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7139" y="536674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problem solving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603289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 today depends on trust, listening, and strategic engagement.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771795-B2B3-48E7-901B-C4455E606C9F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59091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How to Be a Successful Pharmaceutical Salesperson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41251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48726" y="341566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Build strong relationships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425803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genuinely with healthcare professionals and clients.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93774" y="3341251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7791" y="3415665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Understand products deeply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97791" y="425803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Know your portfolio to provide accurate and valuable information.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731431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48726" y="58058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Listen and respond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6291977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customer needs and tailor your approach effectively.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0D460-7B33-4A99-B816-2C10E7B10A7F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2067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Course Objectives: Part 1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71011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237101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Industry Overview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2857143"/>
            <a:ext cx="71400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 the pharmaceutical sales landscape and market dynamics.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3767137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376713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Responsibilities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253270"/>
            <a:ext cx="68151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vital roles and daily tasks of a pharmaceutical medical representative.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163264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5163264"/>
            <a:ext cx="29458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Skills &amp; Characteristics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649397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traits to become an influential medical sales professional.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219593" y="6559391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706916" y="65593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Golden Ps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706916" y="7045523"/>
            <a:ext cx="616517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Master the 10 essential principles of successful sales calls.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9DE73B-C8A0-440A-A31C-8C86544D9DE4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49209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Course Objectives: Part 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242429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32032" y="3242429"/>
            <a:ext cx="30499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Prospection Techniques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32032" y="3728561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genuine client needs through strategic prospecting.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569631" y="4291846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056953" y="4291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Objections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56953" y="4777978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Overcome daily market challenges and objections confidently.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94671" y="5341263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381994" y="53412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 Assessment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381994" y="5827395"/>
            <a:ext cx="649009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 communication to four doctor personality types using DISC.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1D0FE2-835C-4575-9CFF-255A42F90821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9394A358-9DFA-4644-9E98-4D22CE3DEC7A}"/>
              </a:ext>
            </a:extLst>
          </p:cNvPr>
          <p:cNvSpPr/>
          <p:nvPr/>
        </p:nvSpPr>
        <p:spPr>
          <a:xfrm>
            <a:off x="6244828" y="3242429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FC1572DB-3FAE-4817-B906-72BA9BE42F0A}"/>
              </a:ext>
            </a:extLst>
          </p:cNvPr>
          <p:cNvSpPr/>
          <p:nvPr/>
        </p:nvSpPr>
        <p:spPr>
          <a:xfrm>
            <a:off x="6732151" y="3242429"/>
            <a:ext cx="30499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Prospection Techniques</a:t>
            </a:r>
            <a:endParaRPr lang="en-US" sz="2200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C01C05E3-27E9-4483-80B5-B7C52FC70ED1}"/>
              </a:ext>
            </a:extLst>
          </p:cNvPr>
          <p:cNvSpPr/>
          <p:nvPr/>
        </p:nvSpPr>
        <p:spPr>
          <a:xfrm>
            <a:off x="6732151" y="3728561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genuine client needs through strategic prospecting.</a:t>
            </a:r>
            <a:endParaRPr lang="en-US" sz="1700" dirty="0"/>
          </a:p>
        </p:txBody>
      </p:sp>
      <p:sp>
        <p:nvSpPr>
          <p:cNvPr id="17" name="Shape 4">
            <a:extLst>
              <a:ext uri="{FF2B5EF4-FFF2-40B4-BE49-F238E27FC236}">
                <a16:creationId xmlns:a16="http://schemas.microsoft.com/office/drawing/2014/main" id="{F45966CD-F92E-4B1E-977C-62C55343DC7F}"/>
              </a:ext>
            </a:extLst>
          </p:cNvPr>
          <p:cNvSpPr/>
          <p:nvPr/>
        </p:nvSpPr>
        <p:spPr>
          <a:xfrm>
            <a:off x="6569750" y="4291846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80FB34D5-1540-4384-856C-FAEED382A6DD}"/>
              </a:ext>
            </a:extLst>
          </p:cNvPr>
          <p:cNvSpPr/>
          <p:nvPr/>
        </p:nvSpPr>
        <p:spPr>
          <a:xfrm>
            <a:off x="7057072" y="4291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Objections</a:t>
            </a:r>
            <a:endParaRPr lang="en-US" sz="22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DD54D75A-A943-41F9-8A56-4561F43BBBE3}"/>
              </a:ext>
            </a:extLst>
          </p:cNvPr>
          <p:cNvSpPr/>
          <p:nvPr/>
        </p:nvSpPr>
        <p:spPr>
          <a:xfrm>
            <a:off x="7119284" y="4777978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Overcome daily market challenges and objections confidently.</a:t>
            </a:r>
            <a:endParaRPr lang="en-US" sz="1700" dirty="0"/>
          </a:p>
        </p:txBody>
      </p:sp>
      <p:sp>
        <p:nvSpPr>
          <p:cNvPr id="20" name="Shape 7">
            <a:extLst>
              <a:ext uri="{FF2B5EF4-FFF2-40B4-BE49-F238E27FC236}">
                <a16:creationId xmlns:a16="http://schemas.microsoft.com/office/drawing/2014/main" id="{CFFF0673-BC6F-418D-A12E-050AC7148AF0}"/>
              </a:ext>
            </a:extLst>
          </p:cNvPr>
          <p:cNvSpPr/>
          <p:nvPr/>
        </p:nvSpPr>
        <p:spPr>
          <a:xfrm>
            <a:off x="6957002" y="5341263"/>
            <a:ext cx="162401" cy="117955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AF7C74E4-FE47-4B69-A839-DE7939357383}"/>
              </a:ext>
            </a:extLst>
          </p:cNvPr>
          <p:cNvSpPr/>
          <p:nvPr/>
        </p:nvSpPr>
        <p:spPr>
          <a:xfrm>
            <a:off x="7444325" y="53412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DISC Assessment</a:t>
            </a:r>
            <a:endParaRPr lang="en-US" sz="2200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A51F1CB3-4A61-4875-ACA3-A34358F30DA4}"/>
              </a:ext>
            </a:extLst>
          </p:cNvPr>
          <p:cNvSpPr/>
          <p:nvPr/>
        </p:nvSpPr>
        <p:spPr>
          <a:xfrm>
            <a:off x="6307159" y="3242429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906AEDD4-64A6-4E0E-B955-69DE81372BD5}"/>
              </a:ext>
            </a:extLst>
          </p:cNvPr>
          <p:cNvSpPr/>
          <p:nvPr/>
        </p:nvSpPr>
        <p:spPr>
          <a:xfrm>
            <a:off x="6794482" y="3242429"/>
            <a:ext cx="304990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Prospection Techniques</a:t>
            </a:r>
            <a:endParaRPr lang="en-US" sz="22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8A9750EC-0179-494D-AABB-43C06D15C533}"/>
              </a:ext>
            </a:extLst>
          </p:cNvPr>
          <p:cNvSpPr/>
          <p:nvPr/>
        </p:nvSpPr>
        <p:spPr>
          <a:xfrm>
            <a:off x="6794482" y="3728561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genuine client needs through strategic prospecting.</a:t>
            </a:r>
            <a:endParaRPr lang="en-US" sz="1700" dirty="0"/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E72E9B67-8593-46A3-869D-6C675F18AFF2}"/>
              </a:ext>
            </a:extLst>
          </p:cNvPr>
          <p:cNvSpPr/>
          <p:nvPr/>
        </p:nvSpPr>
        <p:spPr>
          <a:xfrm>
            <a:off x="6632081" y="4291846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A6716BFC-C14C-44ED-BE91-47DCF404C181}"/>
              </a:ext>
            </a:extLst>
          </p:cNvPr>
          <p:cNvSpPr/>
          <p:nvPr/>
        </p:nvSpPr>
        <p:spPr>
          <a:xfrm>
            <a:off x="7119403" y="429184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Handling Objections</a:t>
            </a: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9" grpId="0" animBg="1"/>
      <p:bldP spid="21" grpId="0" animBg="1"/>
      <p:bldP spid="23" grpId="0" animBg="1"/>
      <p:bldP spid="24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12741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Principles of Learning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16504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Emphasize active learning, real-world application, and continuous feedback.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7554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theory with practical scenarios for meaningful skill development.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F27C82-FEF1-4905-8F0B-FAB1997F7B44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245" y="635913"/>
            <a:ext cx="9561790" cy="63969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264360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695571-097A-4375-875A-62F20AA70D37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481513"/>
            <a:ext cx="774275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Pharmaceutical Sales?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51914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Pharmaceutical sales is the process of identifying, generating, and influencing doctors' needs.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61095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 then satisfy these needs with your product for mutual benefit.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2943C3-7B30-444B-8717-18FA74597D05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58309" y="242435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5 Major Players in Pharmaceutical Sales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174688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Successfully navigating these players ensures product acceptance and market success.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511182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Includes patients, doctors, sales reps, companies, and regulatory bodies.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627D8A-754B-4A35-96F8-47AFAEF1100D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98909"/>
            <a:ext cx="816030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Pharmaceutical Sales Puzzle Explained</a:t>
            </a:r>
            <a:endParaRPr lang="en-US" sz="3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658422"/>
            <a:ext cx="2344579" cy="14489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331053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Sales Factors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8309" y="3675221"/>
            <a:ext cx="312610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Responsibility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8309" y="3992047"/>
            <a:ext cx="312610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Profit &amp; Market Share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58309" y="4308872"/>
            <a:ext cx="3126105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 Markets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535" y="1658422"/>
            <a:ext cx="2344579" cy="14489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87535" y="331053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Patient Focus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4087535" y="3675221"/>
            <a:ext cx="312610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Emphasize efficacy, safety, and cost-effective treatments.</a:t>
            </a:r>
            <a:endParaRPr lang="en-US" sz="12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760" y="1658422"/>
            <a:ext cx="2344579" cy="14489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16760" y="3310533"/>
            <a:ext cx="2389227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Credibility &amp; Relationship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416760" y="3675221"/>
            <a:ext cx="312610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trust and loyalty through knowledge and ethical conduct.</a:t>
            </a:r>
            <a:endParaRPr lang="en-US" sz="12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5986" y="1658422"/>
            <a:ext cx="2344579" cy="14489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45986" y="3310533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Profit &amp; Growth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0745986" y="3675221"/>
            <a:ext cx="312610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Drive customer loyalty and sustainable profit growth.</a:t>
            </a:r>
            <a:endParaRPr lang="en-US" sz="12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4893826"/>
            <a:ext cx="2344579" cy="14489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58309" y="6545937"/>
            <a:ext cx="2138005" cy="267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Market Dynamics</a:t>
            </a:r>
            <a:endParaRPr lang="en-US" sz="1650" dirty="0"/>
          </a:p>
        </p:txBody>
      </p:sp>
      <p:sp>
        <p:nvSpPr>
          <p:cNvPr id="19" name="Text 12"/>
          <p:cNvSpPr/>
          <p:nvPr/>
        </p:nvSpPr>
        <p:spPr>
          <a:xfrm>
            <a:off x="758309" y="6910626"/>
            <a:ext cx="3126105" cy="520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market expansion and innovation for competitive advantage.</a:t>
            </a:r>
            <a:endParaRPr lang="en-US" sz="12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BBBAA5-1F02-4FC8-BD59-917C2A315776}"/>
              </a:ext>
            </a:extLst>
          </p:cNvPr>
          <p:cNvSpPr/>
          <p:nvPr/>
        </p:nvSpPr>
        <p:spPr>
          <a:xfrm>
            <a:off x="12822865" y="7634177"/>
            <a:ext cx="1701209" cy="520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442</Words>
  <Application>Microsoft Office PowerPoint</Application>
  <PresentationFormat>Custom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Barlow Bold</vt:lpstr>
      <vt:lpstr>Montserrat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mohamed_okasha</cp:lastModifiedBy>
  <cp:revision>2</cp:revision>
  <dcterms:created xsi:type="dcterms:W3CDTF">2025-05-08T22:38:51Z</dcterms:created>
  <dcterms:modified xsi:type="dcterms:W3CDTF">2025-05-08T22:57:36Z</dcterms:modified>
</cp:coreProperties>
</file>